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7T05:36:48.281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640 0,'-16'67,"-5"32,8-36,-34 153,34-157,-3 0,-16 44,1-19,-22 40,27-63,-17 54,27-74,-1-2,-1 0,-5 5,-14 29,20-38,-44 88,42-90,-2-1,-6 4,-19 31,22-39,24-28,0 0</inkml:trace>
  <inkml:trace contextRef="#ctx0" brushRef="#br0" timeOffset="6714.7239">2 1500,'1'32,"-1"-4,-1 10,1-32,-2-1</inkml:trace>
  <inkml:trace contextRef="#ctx0" brushRef="#br0" timeOffset="18957.1588">13 1613,'5'-1,"0"0,0 0,0 0,0-1,0 0,-1 0,2-1,20-9,-18 11,-1-1,1 2,3-1,-6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9C3B0-57F6-42DB-A284-5F67B45CB137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52AEC-9050-484A-ABD4-E56BFB150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6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52AEC-9050-484A-ABD4-E56BFB150C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5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4FB9-7EE5-447E-8420-BD15CFF88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CAD671-1236-4077-969E-33D15F310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A43ED-98D1-459A-9E7D-009F4A38D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A3FDE-1BD2-4B11-B92B-D38920A7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BB60-6DA9-488C-96F3-ABD7C0E0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64E52-71BF-49F8-801D-335C12E61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08F052-0142-4949-A318-9BA316DF9D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FADAF-A5A6-4089-94A0-C66C2E466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9AF53-09CB-4890-9010-1018B479A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40879-A585-44CD-8820-B35888DD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9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5B7CDA-A488-43F1-8191-258641B1D0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441C84-5988-4976-AF1B-A950F49E9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678A6-9FAD-4C2E-A88D-8E3E28C5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02606-F8BA-41A1-9002-45246650F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9B9CB-4468-451F-AABF-58E5CA8AD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1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C1D8B-2157-4069-9CA4-403E3A43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9427B-9E41-434F-BCEB-035F6C9CC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249C1-B6C7-4606-A315-C69F4A215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1C610-BB72-4477-B8C5-253C68C19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6984A-E70C-4354-A98B-236218E86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2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97E37-D978-40FE-8E57-DEE3FFAC0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D9883-BF57-4AF9-BE58-AE5859860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E5B0E-DD0C-4021-B645-D844365A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64D65-F72B-40AB-B6D6-4E7DE358D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D13EE-9FA9-45A8-8A38-E054B6C2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6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AD538-B3F3-4C97-A082-CF3EA161C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48B65-50BA-406E-BE1E-C35D02EA36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FC4C99-9956-4724-A420-5E01D0114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9295B-10D4-43CF-890D-C39D83364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2AC966-8BC8-43EF-959F-EC6EF8C2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1BBC7-B375-41B6-B74B-EECC40A1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0ABB2-7B90-475B-A211-2011161E3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A711E-33CC-4929-9D02-ABC981D32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DC55F0-2894-4047-B40A-B251766C4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F6041F-CA2B-4A4B-B84E-2D313D493A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A2D760-1477-43C9-9BC2-660EAE03D6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68B85F-66B6-4AD3-A1D9-7FD821D8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FA0C71-2802-4759-BCA0-781F7D21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DC6B3C-C05E-49F3-8A24-6FC6E3B2A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6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7F781-04AB-4E13-8335-3578C67D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6E8F41-96AC-41E4-AFBB-D198B7A89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19B5B7-A3A1-4F62-9308-7E49940ED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A0D57-641C-4A17-B9AC-3D31A774E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629F22-3051-4B59-941B-0282F63C6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B7BBF5-F1CC-4710-B8A3-2CB6D70CD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7A535-F4B0-4AFB-9105-FBCC1A5AE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9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47AEA-B76E-40EC-9CFD-2846DDA5D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D6F1-CFA6-430F-BDAD-658E287F5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DA572-0F9D-42CD-843C-4B870DAD3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B3AC9-8015-4A98-84D0-E5773BF0E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E58AA-E2E4-4F63-9336-277B26BC1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48AEFD-5BF3-44C0-879E-2403936C2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0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EDED7-05B2-449A-A3A0-4BD49F581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1C97EA-9A6F-4F2B-81BC-9133AAFF00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410A4-2387-49A5-89DB-29F2E7669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E7CB6-AEEA-43D0-8176-415298F25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A16DE0-943A-4971-93F4-5A69446A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54943-B3B9-4757-82C2-AA9EEFB9C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F46B5C-3D70-4E8F-A69B-7F5805EAD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3EF3D-D28E-437E-A3C7-398FEC978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A9618-41CB-4B0C-8AFC-ED7BA8604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FB38-CA4E-4F08-9E9B-24A165EFF463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B5468-03D2-44B9-9C1A-86087BCC3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97E70-1B25-4DB0-8B86-0CAA2DBC0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D8A04-79C3-4B2F-918C-D999C516F1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5.bin"/><Relationship Id="rId5" Type="http://schemas.openxmlformats.org/officeDocument/2006/relationships/customXml" Target="../ink/ink1.xml"/><Relationship Id="rId10" Type="http://schemas.openxmlformats.org/officeDocument/2006/relationships/image" Target="../media/image6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0AFA4-9A2E-4AB8-B0A8-BE8465D6D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56441"/>
            <a:ext cx="9144000" cy="557350"/>
          </a:xfrm>
        </p:spPr>
        <p:txBody>
          <a:bodyPr/>
          <a:lstStyle/>
          <a:p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DA2AB3-47B7-4216-8D33-C6C98341A151}"/>
              </a:ext>
            </a:extLst>
          </p:cNvPr>
          <p:cNvSpPr txBox="1"/>
          <p:nvPr/>
        </p:nvSpPr>
        <p:spPr>
          <a:xfrm>
            <a:off x="904461" y="1083365"/>
            <a:ext cx="10716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Having investigated how waves interact with matter, we are in position to consider, in particular, how light waves</a:t>
            </a:r>
          </a:p>
          <a:p>
            <a:r>
              <a:rPr lang="en-US" dirty="0"/>
              <a:t>do so, with the aim ultimately of ascertaining how images are perceived by the eye, and how they can be </a:t>
            </a:r>
          </a:p>
          <a:p>
            <a:r>
              <a:rPr lang="en-US" dirty="0"/>
              <a:t>manipulated by optical instruments like mirrors, refracting surfaces, and lenses.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FFB205-DD8D-4E22-8849-23DFF7258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330" y="2787588"/>
            <a:ext cx="3205929" cy="2435626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BAE5D32-9B60-4849-A8DC-126BC3433C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44847"/>
              </p:ext>
            </p:extLst>
          </p:nvPr>
        </p:nvGraphicFramePr>
        <p:xfrm>
          <a:off x="5011374" y="2787588"/>
          <a:ext cx="2502248" cy="2435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Bitmap Image" r:id="rId4" imgW="2026667" imgH="1973333" progId="Paint.Picture">
                  <p:embed/>
                </p:oleObj>
              </mc:Choice>
              <mc:Fallback>
                <p:oleObj name="Bitmap Image" r:id="rId4" imgW="2026667" imgH="1973333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FE0291F0-C5AA-434B-B28D-0EF7EB9E55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374" y="2787588"/>
                        <a:ext cx="2502248" cy="24356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24C8760-A383-4B99-B938-20A752F51F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2737" y="2787588"/>
            <a:ext cx="2457245" cy="243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8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B895-F1B6-4593-BB93-19FF1FCE622D}"/>
              </a:ext>
            </a:extLst>
          </p:cNvPr>
          <p:cNvSpPr txBox="1">
            <a:spLocks/>
          </p:cNvSpPr>
          <p:nvPr/>
        </p:nvSpPr>
        <p:spPr>
          <a:xfrm>
            <a:off x="1524000" y="338649"/>
            <a:ext cx="9144000" cy="557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FDAFE7-3704-4EEC-8E5F-0F5812D98B85}"/>
              </a:ext>
            </a:extLst>
          </p:cNvPr>
          <p:cNvSpPr txBox="1"/>
          <p:nvPr/>
        </p:nvSpPr>
        <p:spPr>
          <a:xfrm>
            <a:off x="625968" y="1045326"/>
            <a:ext cx="7970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First, we want to consider how the eye, in adequate detail for us, perceives images,</a:t>
            </a:r>
          </a:p>
          <a:p>
            <a:r>
              <a:rPr lang="en-US" dirty="0"/>
              <a:t>whether they be of the object itself, or some image manufactured image of it.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42A3387-927F-45D8-BB47-5094F3388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7209" y="209715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4D97836-55E7-4C9C-B58A-0AC5AB8230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570837"/>
              </p:ext>
            </p:extLst>
          </p:nvPr>
        </p:nvGraphicFramePr>
        <p:xfrm>
          <a:off x="5676900" y="1725043"/>
          <a:ext cx="5731842" cy="4610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Bitmap Image" r:id="rId3" imgW="2766240" imgH="2225160" progId="Paint.Picture">
                  <p:embed/>
                </p:oleObj>
              </mc:Choice>
              <mc:Fallback>
                <p:oleObj name="Bitmap Image" r:id="rId3" imgW="2766240" imgH="22251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6900" y="1725043"/>
                        <a:ext cx="5731842" cy="46105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445A3BB-2FAC-4931-B878-B75CCAE50839}"/>
              </a:ext>
            </a:extLst>
          </p:cNvPr>
          <p:cNvCxnSpPr>
            <a:cxnSpLocks/>
          </p:cNvCxnSpPr>
          <p:nvPr/>
        </p:nvCxnSpPr>
        <p:spPr>
          <a:xfrm flipH="1" flipV="1">
            <a:off x="685800" y="4030318"/>
            <a:ext cx="10472057" cy="863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Arrow: Up 8">
            <a:extLst>
              <a:ext uri="{FF2B5EF4-FFF2-40B4-BE49-F238E27FC236}">
                <a16:creationId xmlns:a16="http://schemas.microsoft.com/office/drawing/2014/main" id="{84005BB9-F2F4-4883-9EE1-7E39C334BDA7}"/>
              </a:ext>
            </a:extLst>
          </p:cNvPr>
          <p:cNvSpPr/>
          <p:nvPr/>
        </p:nvSpPr>
        <p:spPr>
          <a:xfrm>
            <a:off x="1073426" y="2753139"/>
            <a:ext cx="357809" cy="1277178"/>
          </a:xfrm>
          <a:prstGeom prst="up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995624-A112-44D2-B88D-DED2D303BDAD}"/>
              </a:ext>
            </a:extLst>
          </p:cNvPr>
          <p:cNvCxnSpPr>
            <a:cxnSpLocks/>
            <a:stCxn id="9" idx="0"/>
          </p:cNvCxnSpPr>
          <p:nvPr/>
        </p:nvCxnSpPr>
        <p:spPr>
          <a:xfrm>
            <a:off x="1252331" y="2753139"/>
            <a:ext cx="6142382" cy="98879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C795FA6-6AB1-49CA-9E35-6134CFEEB403}"/>
              </a:ext>
            </a:extLst>
          </p:cNvPr>
          <p:cNvCxnSpPr>
            <a:cxnSpLocks/>
          </p:cNvCxnSpPr>
          <p:nvPr/>
        </p:nvCxnSpPr>
        <p:spPr>
          <a:xfrm>
            <a:off x="7394713" y="3741932"/>
            <a:ext cx="2511050" cy="8898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0512D25-5D53-4A24-8187-7ABCBA0D9C7D}"/>
              </a:ext>
            </a:extLst>
          </p:cNvPr>
          <p:cNvCxnSpPr>
            <a:cxnSpLocks/>
            <a:stCxn id="9" idx="0"/>
          </p:cNvCxnSpPr>
          <p:nvPr/>
        </p:nvCxnSpPr>
        <p:spPr>
          <a:xfrm>
            <a:off x="1252331" y="2753139"/>
            <a:ext cx="6134313" cy="132847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C576D9-5D9B-401B-9D82-54125AED2C18}"/>
              </a:ext>
            </a:extLst>
          </p:cNvPr>
          <p:cNvCxnSpPr>
            <a:cxnSpLocks/>
          </p:cNvCxnSpPr>
          <p:nvPr/>
        </p:nvCxnSpPr>
        <p:spPr>
          <a:xfrm>
            <a:off x="7394713" y="4081613"/>
            <a:ext cx="2537910" cy="55512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D27F8864-3BC5-4E9A-B0C9-F1F45A8E8CBC}"/>
                  </a:ext>
                </a:extLst>
              </p14:cNvPr>
              <p14:cNvContentPartPr/>
              <p14:nvPr/>
            </p14:nvContentPartPr>
            <p14:xfrm>
              <a:off x="9940692" y="4041444"/>
              <a:ext cx="230635" cy="590328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D27F8864-3BC5-4E9A-B0C9-F1F45A8E8CB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21622" y="4022726"/>
                <a:ext cx="268415" cy="628123"/>
              </a:xfrm>
              <a:prstGeom prst="rect">
                <a:avLst/>
              </a:prstGeom>
            </p:spPr>
          </p:pic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92E354-DFAD-42AA-9DF8-99A95ED000E2}"/>
              </a:ext>
            </a:extLst>
          </p:cNvPr>
          <p:cNvCxnSpPr>
            <a:cxnSpLocks/>
          </p:cNvCxnSpPr>
          <p:nvPr/>
        </p:nvCxnSpPr>
        <p:spPr>
          <a:xfrm flipV="1">
            <a:off x="1217401" y="4038956"/>
            <a:ext cx="8918997" cy="248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3A6FB0-4A06-432E-B4C9-E8F09D60D3DC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252331" y="4030317"/>
            <a:ext cx="6040266" cy="36759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F824C99-3B57-4644-966C-E594025F00FA}"/>
              </a:ext>
            </a:extLst>
          </p:cNvPr>
          <p:cNvCxnSpPr>
            <a:cxnSpLocks/>
          </p:cNvCxnSpPr>
          <p:nvPr/>
        </p:nvCxnSpPr>
        <p:spPr>
          <a:xfrm flipV="1">
            <a:off x="7261893" y="4050078"/>
            <a:ext cx="2901366" cy="347835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>
            <a:extLst>
              <a:ext uri="{FF2B5EF4-FFF2-40B4-BE49-F238E27FC236}">
                <a16:creationId xmlns:a16="http://schemas.microsoft.com/office/drawing/2014/main" id="{45C8402F-414C-404F-BFFD-7159F935B5FB}"/>
              </a:ext>
            </a:extLst>
          </p:cNvPr>
          <p:cNvSpPr/>
          <p:nvPr/>
        </p:nvSpPr>
        <p:spPr>
          <a:xfrm rot="13041819">
            <a:off x="5323960" y="3418398"/>
            <a:ext cx="550242" cy="740228"/>
          </a:xfrm>
          <a:prstGeom prst="arc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83F45513-5FE4-4A84-8910-0BA6B353704C}"/>
              </a:ext>
            </a:extLst>
          </p:cNvPr>
          <p:cNvSpPr/>
          <p:nvPr/>
        </p:nvSpPr>
        <p:spPr>
          <a:xfrm rot="2866992">
            <a:off x="8387999" y="3879527"/>
            <a:ext cx="550242" cy="740228"/>
          </a:xfrm>
          <a:prstGeom prst="arc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A5EDE8E-58BB-4E9F-95BD-DCF1872FA3E1}"/>
              </a:ext>
            </a:extLst>
          </p:cNvPr>
          <p:cNvSpPr txBox="1"/>
          <p:nvPr/>
        </p:nvSpPr>
        <p:spPr>
          <a:xfrm>
            <a:off x="625968" y="308047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endParaRPr lang="en-US" dirty="0"/>
          </a:p>
        </p:txBody>
      </p:sp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4D40C976-860A-40E6-AE73-819B4D0080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79908"/>
              </p:ext>
            </p:extLst>
          </p:nvPr>
        </p:nvGraphicFramePr>
        <p:xfrm>
          <a:off x="5011738" y="3717925"/>
          <a:ext cx="1905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Equation" r:id="rId7" imgW="190440" imgH="266400" progId="Equation.DSMT4">
                  <p:embed/>
                </p:oleObj>
              </mc:Choice>
              <mc:Fallback>
                <p:oleObj name="Equation" r:id="rId7" imgW="1904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11738" y="3717925"/>
                        <a:ext cx="1905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580E6285-3A66-4A03-9BE6-35E9FF8873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336981"/>
              </p:ext>
            </p:extLst>
          </p:nvPr>
        </p:nvGraphicFramePr>
        <p:xfrm>
          <a:off x="9223375" y="4152900"/>
          <a:ext cx="1905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Equation" r:id="rId9" imgW="190440" imgH="266400" progId="Equation.DSMT4">
                  <p:embed/>
                </p:oleObj>
              </mc:Choice>
              <mc:Fallback>
                <p:oleObj name="Equation" r:id="rId9" imgW="190440" imgH="26640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4D40C976-860A-40E6-AE73-819B4D0080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223375" y="4152900"/>
                        <a:ext cx="1905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>
            <a:extLst>
              <a:ext uri="{FF2B5EF4-FFF2-40B4-BE49-F238E27FC236}">
                <a16:creationId xmlns:a16="http://schemas.microsoft.com/office/drawing/2014/main" id="{060E4D82-512D-4773-A911-B3A3E8978C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105466"/>
              </p:ext>
            </p:extLst>
          </p:nvPr>
        </p:nvGraphicFramePr>
        <p:xfrm>
          <a:off x="892175" y="5146675"/>
          <a:ext cx="4240213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Equation" r:id="rId11" imgW="2946240" imgH="888840" progId="Equation.DSMT4">
                  <p:embed/>
                </p:oleObj>
              </mc:Choice>
              <mc:Fallback>
                <p:oleObj name="Equation" r:id="rId11" imgW="294624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92175" y="5146675"/>
                        <a:ext cx="4240213" cy="12779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43405F2-22BA-4651-BA76-90A01017E58A}"/>
              </a:ext>
            </a:extLst>
          </p:cNvPr>
          <p:cNvCxnSpPr>
            <a:cxnSpLocks/>
          </p:cNvCxnSpPr>
          <p:nvPr/>
        </p:nvCxnSpPr>
        <p:spPr>
          <a:xfrm>
            <a:off x="1217401" y="4714824"/>
            <a:ext cx="5941707" cy="3786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078ECBFE-872B-43A9-B939-BFAD8B9468B3}"/>
              </a:ext>
            </a:extLst>
          </p:cNvPr>
          <p:cNvCxnSpPr/>
          <p:nvPr/>
        </p:nvCxnSpPr>
        <p:spPr>
          <a:xfrm>
            <a:off x="1219672" y="4653544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194A271-DED8-4656-8B3B-76EE2F7CC883}"/>
              </a:ext>
            </a:extLst>
          </p:cNvPr>
          <p:cNvCxnSpPr>
            <a:cxnSpLocks/>
          </p:cNvCxnSpPr>
          <p:nvPr/>
        </p:nvCxnSpPr>
        <p:spPr>
          <a:xfrm>
            <a:off x="7159108" y="4675968"/>
            <a:ext cx="0" cy="1747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A215A5EA-C599-4A2A-B037-BCBE7FBAB38E}"/>
              </a:ext>
            </a:extLst>
          </p:cNvPr>
          <p:cNvSpPr txBox="1"/>
          <p:nvPr/>
        </p:nvSpPr>
        <p:spPr>
          <a:xfrm>
            <a:off x="3853057" y="4215244"/>
            <a:ext cx="335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</a:t>
            </a:r>
            <a:endParaRPr lang="en-US" dirty="0"/>
          </a:p>
        </p:txBody>
      </p:sp>
      <p:cxnSp>
        <p:nvCxnSpPr>
          <p:cNvPr id="71" name="Connector: Curved 70">
            <a:extLst>
              <a:ext uri="{FF2B5EF4-FFF2-40B4-BE49-F238E27FC236}">
                <a16:creationId xmlns:a16="http://schemas.microsoft.com/office/drawing/2014/main" id="{5AFA6F23-653C-444E-BCCC-2A23B876C826}"/>
              </a:ext>
            </a:extLst>
          </p:cNvPr>
          <p:cNvCxnSpPr>
            <a:cxnSpLocks/>
          </p:cNvCxnSpPr>
          <p:nvPr/>
        </p:nvCxnSpPr>
        <p:spPr>
          <a:xfrm rot="10800000">
            <a:off x="10179397" y="4357896"/>
            <a:ext cx="532565" cy="29564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18F64EE-C468-49C0-87B6-C872979DCD90}"/>
              </a:ext>
            </a:extLst>
          </p:cNvPr>
          <p:cNvSpPr txBox="1"/>
          <p:nvPr/>
        </p:nvSpPr>
        <p:spPr>
          <a:xfrm>
            <a:off x="10772984" y="4391658"/>
            <a:ext cx="115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perceived </a:t>
            </a:r>
          </a:p>
          <a:p>
            <a:r>
              <a:rPr lang="en-US" dirty="0"/>
              <a:t>image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66B71F2-349F-4AB5-B507-A05DAB3CD49F}"/>
              </a:ext>
            </a:extLst>
          </p:cNvPr>
          <p:cNvCxnSpPr>
            <a:cxnSpLocks/>
          </p:cNvCxnSpPr>
          <p:nvPr/>
        </p:nvCxnSpPr>
        <p:spPr>
          <a:xfrm rot="16200000">
            <a:off x="987354" y="3940907"/>
            <a:ext cx="0" cy="13717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03DECD8-1B29-4C52-8EDB-24BAE0E11297}"/>
              </a:ext>
            </a:extLst>
          </p:cNvPr>
          <p:cNvCxnSpPr>
            <a:cxnSpLocks/>
          </p:cNvCxnSpPr>
          <p:nvPr/>
        </p:nvCxnSpPr>
        <p:spPr>
          <a:xfrm>
            <a:off x="987682" y="2797818"/>
            <a:ext cx="0" cy="1218784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69662D7-BEF6-4678-9E67-E98E5D4B1D5B}"/>
              </a:ext>
            </a:extLst>
          </p:cNvPr>
          <p:cNvCxnSpPr>
            <a:cxnSpLocks/>
          </p:cNvCxnSpPr>
          <p:nvPr/>
        </p:nvCxnSpPr>
        <p:spPr>
          <a:xfrm flipV="1">
            <a:off x="938436" y="2798829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15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E352F-FF63-4191-A7BB-AD06B14546D1}"/>
              </a:ext>
            </a:extLst>
          </p:cNvPr>
          <p:cNvSpPr txBox="1">
            <a:spLocks/>
          </p:cNvSpPr>
          <p:nvPr/>
        </p:nvSpPr>
        <p:spPr>
          <a:xfrm>
            <a:off x="1524000" y="456441"/>
            <a:ext cx="9144000" cy="557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2E2312-7689-43C1-A96D-BD313E03D9AD}"/>
              </a:ext>
            </a:extLst>
          </p:cNvPr>
          <p:cNvSpPr txBox="1"/>
          <p:nvPr/>
        </p:nvSpPr>
        <p:spPr>
          <a:xfrm>
            <a:off x="807868" y="1154097"/>
            <a:ext cx="9530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Say your thumb is about 3cm long.  Holding it up 1m away from your eye, you can completely obscure a 10 000ft</a:t>
            </a:r>
          </a:p>
          <a:p>
            <a:r>
              <a:rPr lang="en-US" sz="1600" dirty="0">
                <a:solidFill>
                  <a:srgbClr val="0070C0"/>
                </a:solidFill>
              </a:rPr>
              <a:t>mountain off in the distance.  How far away is the mountain?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0D0C24-EF0E-4C15-B77B-F764D977B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11" y="2210540"/>
            <a:ext cx="2507433" cy="3097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92A250-742A-4ED7-AC0F-FF9B65430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108877" y="4466622"/>
            <a:ext cx="880759" cy="876719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F8FB041-AC6E-4352-919A-87DF12563B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344994"/>
              </p:ext>
            </p:extLst>
          </p:nvPr>
        </p:nvGraphicFramePr>
        <p:xfrm>
          <a:off x="8532007" y="3845656"/>
          <a:ext cx="3613479" cy="2906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Bitmap Image" r:id="rId5" imgW="2766240" imgH="2225160" progId="Paint.Picture">
                  <p:embed/>
                </p:oleObj>
              </mc:Choice>
              <mc:Fallback>
                <p:oleObj name="Bitmap Image" r:id="rId5" imgW="2766240" imgH="22251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4D97836-55E7-4C9C-B58A-0AC5AB8230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2007" y="3845656"/>
                        <a:ext cx="3613479" cy="29065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1209D7-D789-42B0-AEA1-187081783CC7}"/>
              </a:ext>
            </a:extLst>
          </p:cNvPr>
          <p:cNvCxnSpPr>
            <a:cxnSpLocks/>
          </p:cNvCxnSpPr>
          <p:nvPr/>
        </p:nvCxnSpPr>
        <p:spPr>
          <a:xfrm flipV="1">
            <a:off x="1997476" y="5334463"/>
            <a:ext cx="9605639" cy="88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4AB347-BD2B-40FB-B628-03DD6B0C8A99}"/>
              </a:ext>
            </a:extLst>
          </p:cNvPr>
          <p:cNvCxnSpPr>
            <a:cxnSpLocks/>
          </p:cNvCxnSpPr>
          <p:nvPr/>
        </p:nvCxnSpPr>
        <p:spPr>
          <a:xfrm>
            <a:off x="2405849" y="3000652"/>
            <a:ext cx="9055223" cy="258340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03B7DD-60CE-4BC0-B17A-E823BA947B61}"/>
              </a:ext>
            </a:extLst>
          </p:cNvPr>
          <p:cNvCxnSpPr>
            <a:cxnSpLocks/>
          </p:cNvCxnSpPr>
          <p:nvPr/>
        </p:nvCxnSpPr>
        <p:spPr>
          <a:xfrm>
            <a:off x="2257817" y="5829470"/>
            <a:ext cx="7235301" cy="38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20EBCA-ABAB-4B7B-922B-A3B8AE5D1A25}"/>
              </a:ext>
            </a:extLst>
          </p:cNvPr>
          <p:cNvCxnSpPr/>
          <p:nvPr/>
        </p:nvCxnSpPr>
        <p:spPr>
          <a:xfrm>
            <a:off x="2258356" y="5754375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120502-C2A7-468B-8CF5-2A7647E9FD8D}"/>
              </a:ext>
            </a:extLst>
          </p:cNvPr>
          <p:cNvCxnSpPr>
            <a:cxnSpLocks/>
          </p:cNvCxnSpPr>
          <p:nvPr/>
        </p:nvCxnSpPr>
        <p:spPr>
          <a:xfrm>
            <a:off x="9511680" y="5315168"/>
            <a:ext cx="0" cy="17470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0ED304C-A86E-4E5C-916A-0651D47A060E}"/>
              </a:ext>
            </a:extLst>
          </p:cNvPr>
          <p:cNvSpPr txBox="1"/>
          <p:nvPr/>
        </p:nvSpPr>
        <p:spPr>
          <a:xfrm>
            <a:off x="5776796" y="5833315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 = ?</a:t>
            </a:r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5E05510-3F5B-4122-8E02-84A593FF6B9F}"/>
              </a:ext>
            </a:extLst>
          </p:cNvPr>
          <p:cNvCxnSpPr>
            <a:cxnSpLocks/>
          </p:cNvCxnSpPr>
          <p:nvPr/>
        </p:nvCxnSpPr>
        <p:spPr>
          <a:xfrm flipV="1">
            <a:off x="7476604" y="5423293"/>
            <a:ext cx="2022503" cy="1183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2A72F79-FDD4-4CCE-BE6B-B2EF4E9B4E05}"/>
              </a:ext>
            </a:extLst>
          </p:cNvPr>
          <p:cNvCxnSpPr/>
          <p:nvPr/>
        </p:nvCxnSpPr>
        <p:spPr>
          <a:xfrm>
            <a:off x="7488801" y="5365230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0B8956E-3688-4008-8DC4-CD2461F1C412}"/>
              </a:ext>
            </a:extLst>
          </p:cNvPr>
          <p:cNvCxnSpPr/>
          <p:nvPr/>
        </p:nvCxnSpPr>
        <p:spPr>
          <a:xfrm>
            <a:off x="9459646" y="5764729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828DC9F-234D-4BE1-8F1D-657F8995C2E9}"/>
              </a:ext>
            </a:extLst>
          </p:cNvPr>
          <p:cNvSpPr txBox="1"/>
          <p:nvPr/>
        </p:nvSpPr>
        <p:spPr>
          <a:xfrm>
            <a:off x="8155670" y="5441043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1m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A7663D2-81D9-4AB1-A4D5-820A98CB69B0}"/>
              </a:ext>
            </a:extLst>
          </p:cNvPr>
          <p:cNvCxnSpPr/>
          <p:nvPr/>
        </p:nvCxnSpPr>
        <p:spPr>
          <a:xfrm>
            <a:off x="2276112" y="3016139"/>
            <a:ext cx="0" cy="2307177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3A2F9A5-135E-4ADF-9C47-EFA086CBCE9E}"/>
              </a:ext>
            </a:extLst>
          </p:cNvPr>
          <p:cNvCxnSpPr>
            <a:cxnSpLocks/>
          </p:cNvCxnSpPr>
          <p:nvPr/>
        </p:nvCxnSpPr>
        <p:spPr>
          <a:xfrm>
            <a:off x="7479922" y="4484378"/>
            <a:ext cx="0" cy="82345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498BAC3-F8D7-4B34-87BA-F6FDA2E72F4B}"/>
              </a:ext>
            </a:extLst>
          </p:cNvPr>
          <p:cNvCxnSpPr>
            <a:cxnSpLocks/>
          </p:cNvCxnSpPr>
          <p:nvPr/>
        </p:nvCxnSpPr>
        <p:spPr>
          <a:xfrm flipV="1">
            <a:off x="7430676" y="4485389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8F2A9A2-CE66-4826-B5B9-7F666AE8B28E}"/>
              </a:ext>
            </a:extLst>
          </p:cNvPr>
          <p:cNvCxnSpPr>
            <a:cxnSpLocks/>
          </p:cNvCxnSpPr>
          <p:nvPr/>
        </p:nvCxnSpPr>
        <p:spPr>
          <a:xfrm rot="16200000">
            <a:off x="7491756" y="5235024"/>
            <a:ext cx="0" cy="13717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73E638F-FCEF-4A8F-BDBD-8A50F680EF54}"/>
              </a:ext>
            </a:extLst>
          </p:cNvPr>
          <p:cNvCxnSpPr>
            <a:cxnSpLocks/>
          </p:cNvCxnSpPr>
          <p:nvPr/>
        </p:nvCxnSpPr>
        <p:spPr>
          <a:xfrm rot="5400000">
            <a:off x="2273138" y="5245391"/>
            <a:ext cx="0" cy="13717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E24D1D-5302-4DDD-B655-5EEE1419AF85}"/>
              </a:ext>
            </a:extLst>
          </p:cNvPr>
          <p:cNvCxnSpPr>
            <a:cxnSpLocks/>
          </p:cNvCxnSpPr>
          <p:nvPr/>
        </p:nvCxnSpPr>
        <p:spPr>
          <a:xfrm rot="5400000">
            <a:off x="2283499" y="2947553"/>
            <a:ext cx="0" cy="13717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1F06836-7F72-4A4A-8234-DD8A7F6C6DD3}"/>
              </a:ext>
            </a:extLst>
          </p:cNvPr>
          <p:cNvSpPr txBox="1"/>
          <p:nvPr/>
        </p:nvSpPr>
        <p:spPr>
          <a:xfrm>
            <a:off x="6933460" y="469127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3cm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7F26F74-D3F1-4134-AD99-21E66673DEB4}"/>
              </a:ext>
            </a:extLst>
          </p:cNvPr>
          <p:cNvSpPr txBox="1"/>
          <p:nvPr/>
        </p:nvSpPr>
        <p:spPr>
          <a:xfrm rot="16200000">
            <a:off x="1520407" y="3754251"/>
            <a:ext cx="1114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10 000 ft</a:t>
            </a:r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B7F37D07-5907-416C-B5A6-03431D653DF2}"/>
              </a:ext>
            </a:extLst>
          </p:cNvPr>
          <p:cNvSpPr/>
          <p:nvPr/>
        </p:nvSpPr>
        <p:spPr>
          <a:xfrm rot="13133894">
            <a:off x="8844638" y="4421078"/>
            <a:ext cx="752129" cy="1089059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BCC4C8D-09EC-4340-993A-C4A1432EC6B7}"/>
              </a:ext>
            </a:extLst>
          </p:cNvPr>
          <p:cNvSpPr txBox="1"/>
          <p:nvPr/>
        </p:nvSpPr>
        <p:spPr>
          <a:xfrm>
            <a:off x="4036184" y="2101052"/>
            <a:ext cx="6842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basically, the mountain and your thumb have the same angular size.  And this</a:t>
            </a:r>
          </a:p>
          <a:p>
            <a:r>
              <a:rPr lang="en-US" sz="1600" dirty="0"/>
              <a:t>implies:</a:t>
            </a:r>
          </a:p>
        </p:txBody>
      </p:sp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6E9F6386-13BA-4711-89BE-DB927D68FA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621768"/>
              </p:ext>
            </p:extLst>
          </p:nvPr>
        </p:nvGraphicFramePr>
        <p:xfrm>
          <a:off x="5881456" y="2721575"/>
          <a:ext cx="1453704" cy="363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7" imgW="914400" imgH="228600" progId="Equation.DSMT4">
                  <p:embed/>
                </p:oleObj>
              </mc:Choice>
              <mc:Fallback>
                <p:oleObj name="Equation" r:id="rId7" imgW="914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81456" y="2721575"/>
                        <a:ext cx="1453704" cy="3634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>
            <a:extLst>
              <a:ext uri="{FF2B5EF4-FFF2-40B4-BE49-F238E27FC236}">
                <a16:creationId xmlns:a16="http://schemas.microsoft.com/office/drawing/2014/main" id="{727CED7E-9118-4CF6-A8BA-F0B68CF980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895183"/>
              </p:ext>
            </p:extLst>
          </p:nvPr>
        </p:nvGraphicFramePr>
        <p:xfrm>
          <a:off x="5881456" y="3298430"/>
          <a:ext cx="1294938" cy="556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9" imgW="1002960" imgH="431640" progId="Equation.DSMT4">
                  <p:embed/>
                </p:oleObj>
              </mc:Choice>
              <mc:Fallback>
                <p:oleObj name="Equation" r:id="rId9" imgW="1002960" imgH="43164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6E9F6386-13BA-4711-89BE-DB927D68FA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81456" y="3298430"/>
                        <a:ext cx="1294938" cy="556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54A413-2D83-40CA-8313-D17198D6D7DC}"/>
              </a:ext>
            </a:extLst>
          </p:cNvPr>
          <p:cNvCxnSpPr/>
          <p:nvPr/>
        </p:nvCxnSpPr>
        <p:spPr>
          <a:xfrm flipV="1">
            <a:off x="7423169" y="2935329"/>
            <a:ext cx="732501" cy="641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2455D12F-4805-4E73-9543-19B3105BE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736259"/>
              </p:ext>
            </p:extLst>
          </p:nvPr>
        </p:nvGraphicFramePr>
        <p:xfrm>
          <a:off x="8355917" y="2674532"/>
          <a:ext cx="2998788" cy="50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quation" r:id="rId11" imgW="2323800" imgH="393480" progId="Equation.DSMT4">
                  <p:embed/>
                </p:oleObj>
              </mc:Choice>
              <mc:Fallback>
                <p:oleObj name="Equation" r:id="rId11" imgW="2323800" imgH="393480" progId="Equation.DSMT4">
                  <p:embed/>
                  <p:pic>
                    <p:nvPicPr>
                      <p:cNvPr id="46" name="Object 45">
                        <a:extLst>
                          <a:ext uri="{FF2B5EF4-FFF2-40B4-BE49-F238E27FC236}">
                            <a16:creationId xmlns:a16="http://schemas.microsoft.com/office/drawing/2014/main" id="{727CED7E-9118-4CF6-A8BA-F0B68CF980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55917" y="2674532"/>
                        <a:ext cx="2998788" cy="506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713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3BAD6-B4B6-4DFE-9BEA-1AAD7D3C43BC}"/>
              </a:ext>
            </a:extLst>
          </p:cNvPr>
          <p:cNvSpPr txBox="1">
            <a:spLocks/>
          </p:cNvSpPr>
          <p:nvPr/>
        </p:nvSpPr>
        <p:spPr>
          <a:xfrm>
            <a:off x="1524000" y="314398"/>
            <a:ext cx="9144000" cy="557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780C58-243D-4170-AEDE-FC8F8FE9C04D}"/>
              </a:ext>
            </a:extLst>
          </p:cNvPr>
          <p:cNvSpPr txBox="1"/>
          <p:nvPr/>
        </p:nvSpPr>
        <p:spPr>
          <a:xfrm>
            <a:off x="333899" y="934536"/>
            <a:ext cx="111840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we’re going to introduce some basic terminology pertaining the distortions optical instruments induce onto an object’s image.  </a:t>
            </a:r>
          </a:p>
          <a:p>
            <a:r>
              <a:rPr lang="en-US" sz="1600" dirty="0"/>
              <a:t>Since the terminology is the same regardless of the type of optical instrument, I’m going to refrain from specifying it.  </a:t>
            </a:r>
          </a:p>
          <a:p>
            <a:r>
              <a:rPr lang="en-US" sz="1600" dirty="0"/>
              <a:t>So let’s represent by a box the optical instrument – could be mirrors, refracting surfaces, lenses, whatever.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F15AAE-8708-4BAB-A7BA-7B9857B59784}"/>
              </a:ext>
            </a:extLst>
          </p:cNvPr>
          <p:cNvSpPr/>
          <p:nvPr/>
        </p:nvSpPr>
        <p:spPr>
          <a:xfrm>
            <a:off x="4355104" y="3091918"/>
            <a:ext cx="660401" cy="23876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A389F4E-5CB5-44C6-B8DF-5A4DCC8F9B25}"/>
              </a:ext>
            </a:extLst>
          </p:cNvPr>
          <p:cNvCxnSpPr>
            <a:cxnSpLocks/>
          </p:cNvCxnSpPr>
          <p:nvPr/>
        </p:nvCxnSpPr>
        <p:spPr>
          <a:xfrm>
            <a:off x="411094" y="2437554"/>
            <a:ext cx="9995176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Arrow: Up 8">
            <a:extLst>
              <a:ext uri="{FF2B5EF4-FFF2-40B4-BE49-F238E27FC236}">
                <a16:creationId xmlns:a16="http://schemas.microsoft.com/office/drawing/2014/main" id="{31775197-3685-40B3-9809-476BA1A01940}"/>
              </a:ext>
            </a:extLst>
          </p:cNvPr>
          <p:cNvSpPr/>
          <p:nvPr/>
        </p:nvSpPr>
        <p:spPr>
          <a:xfrm>
            <a:off x="1519677" y="3402809"/>
            <a:ext cx="335280" cy="1502112"/>
          </a:xfrm>
          <a:prstGeom prst="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5E4A4F-1E60-42D9-9FAF-5FBC35FB6B2D}"/>
              </a:ext>
            </a:extLst>
          </p:cNvPr>
          <p:cNvCxnSpPr>
            <a:cxnSpLocks/>
          </p:cNvCxnSpPr>
          <p:nvPr/>
        </p:nvCxnSpPr>
        <p:spPr>
          <a:xfrm>
            <a:off x="1694694" y="5587441"/>
            <a:ext cx="299490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62CCEA9-D7E8-464E-B7A2-F10B96C64C05}"/>
              </a:ext>
            </a:extLst>
          </p:cNvPr>
          <p:cNvCxnSpPr>
            <a:cxnSpLocks/>
          </p:cNvCxnSpPr>
          <p:nvPr/>
        </p:nvCxnSpPr>
        <p:spPr>
          <a:xfrm>
            <a:off x="1695233" y="5517512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0FAA5D-AC79-4816-B147-BED0D7DAAC1F}"/>
              </a:ext>
            </a:extLst>
          </p:cNvPr>
          <p:cNvCxnSpPr/>
          <p:nvPr/>
        </p:nvCxnSpPr>
        <p:spPr>
          <a:xfrm>
            <a:off x="4700443" y="5517706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0448841-6FBA-4B9B-B19B-A810C55616B8}"/>
              </a:ext>
            </a:extLst>
          </p:cNvPr>
          <p:cNvSpPr txBox="1"/>
          <p:nvPr/>
        </p:nvSpPr>
        <p:spPr>
          <a:xfrm>
            <a:off x="869200" y="3923683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B45E966-6EDE-4687-8982-CD4D6321FDCA}"/>
              </a:ext>
            </a:extLst>
          </p:cNvPr>
          <p:cNvCxnSpPr>
            <a:cxnSpLocks/>
          </p:cNvCxnSpPr>
          <p:nvPr/>
        </p:nvCxnSpPr>
        <p:spPr>
          <a:xfrm rot="16200000">
            <a:off x="1343923" y="4826321"/>
            <a:ext cx="0" cy="13717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7F17005-DF02-48BD-A780-6F4B4DBECB0A}"/>
              </a:ext>
            </a:extLst>
          </p:cNvPr>
          <p:cNvCxnSpPr>
            <a:cxnSpLocks/>
          </p:cNvCxnSpPr>
          <p:nvPr/>
        </p:nvCxnSpPr>
        <p:spPr>
          <a:xfrm flipH="1">
            <a:off x="1340285" y="3392869"/>
            <a:ext cx="3964" cy="148084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CDEFC6-CC0C-46D5-8FBB-78CAB5839E54}"/>
              </a:ext>
            </a:extLst>
          </p:cNvPr>
          <p:cNvCxnSpPr>
            <a:cxnSpLocks/>
          </p:cNvCxnSpPr>
          <p:nvPr/>
        </p:nvCxnSpPr>
        <p:spPr>
          <a:xfrm flipV="1">
            <a:off x="1285066" y="3387190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7DC5E91-C610-4B6A-806C-3F4A0B9254D2}"/>
              </a:ext>
            </a:extLst>
          </p:cNvPr>
          <p:cNvSpPr txBox="1"/>
          <p:nvPr/>
        </p:nvSpPr>
        <p:spPr>
          <a:xfrm>
            <a:off x="3160946" y="5453138"/>
            <a:ext cx="457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32C272-C2EA-4C96-967E-DD74F0F6E7C1}"/>
              </a:ext>
            </a:extLst>
          </p:cNvPr>
          <p:cNvCxnSpPr>
            <a:cxnSpLocks/>
            <a:stCxn id="9" idx="0"/>
          </p:cNvCxnSpPr>
          <p:nvPr/>
        </p:nvCxnSpPr>
        <p:spPr>
          <a:xfrm>
            <a:off x="1687317" y="3402809"/>
            <a:ext cx="3002280" cy="4775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F843B11-4FA3-4C74-9915-6CFEA7799BFB}"/>
              </a:ext>
            </a:extLst>
          </p:cNvPr>
          <p:cNvCxnSpPr>
            <a:cxnSpLocks/>
          </p:cNvCxnSpPr>
          <p:nvPr/>
        </p:nvCxnSpPr>
        <p:spPr>
          <a:xfrm>
            <a:off x="4689597" y="3880329"/>
            <a:ext cx="6369467" cy="20431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37561C2-0627-4959-8A71-36F8CE34D0F0}"/>
              </a:ext>
            </a:extLst>
          </p:cNvPr>
          <p:cNvCxnSpPr>
            <a:cxnSpLocks/>
          </p:cNvCxnSpPr>
          <p:nvPr/>
        </p:nvCxnSpPr>
        <p:spPr>
          <a:xfrm>
            <a:off x="1698163" y="3407945"/>
            <a:ext cx="2987142" cy="1004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1039156-E4F2-4CAB-90D2-81F5B55721F1}"/>
              </a:ext>
            </a:extLst>
          </p:cNvPr>
          <p:cNvCxnSpPr>
            <a:cxnSpLocks/>
          </p:cNvCxnSpPr>
          <p:nvPr/>
        </p:nvCxnSpPr>
        <p:spPr>
          <a:xfrm>
            <a:off x="4662422" y="3515453"/>
            <a:ext cx="6278280" cy="25328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09CF17F-BC79-4C60-B968-CDC09A9C99AC}"/>
              </a:ext>
            </a:extLst>
          </p:cNvPr>
          <p:cNvCxnSpPr>
            <a:cxnSpLocks/>
            <a:stCxn id="9" idx="2"/>
          </p:cNvCxnSpPr>
          <p:nvPr/>
        </p:nvCxnSpPr>
        <p:spPr>
          <a:xfrm flipV="1">
            <a:off x="1687317" y="4285721"/>
            <a:ext cx="2975105" cy="619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957FC7E-8764-45F8-B675-AD95492981A9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687317" y="4904921"/>
            <a:ext cx="2975105" cy="10708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9BCA395-6284-425F-9DFD-6B79E157E3C3}"/>
              </a:ext>
            </a:extLst>
          </p:cNvPr>
          <p:cNvCxnSpPr>
            <a:cxnSpLocks/>
          </p:cNvCxnSpPr>
          <p:nvPr/>
        </p:nvCxnSpPr>
        <p:spPr>
          <a:xfrm flipV="1">
            <a:off x="4652019" y="3993001"/>
            <a:ext cx="5966768" cy="100725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Arrow: Up 47">
            <a:extLst>
              <a:ext uri="{FF2B5EF4-FFF2-40B4-BE49-F238E27FC236}">
                <a16:creationId xmlns:a16="http://schemas.microsoft.com/office/drawing/2014/main" id="{6EAC921F-B02B-4F8D-BCB5-CCCBC1217E91}"/>
              </a:ext>
            </a:extLst>
          </p:cNvPr>
          <p:cNvSpPr/>
          <p:nvPr/>
        </p:nvSpPr>
        <p:spPr>
          <a:xfrm flipV="1">
            <a:off x="8725969" y="4299674"/>
            <a:ext cx="335280" cy="905661"/>
          </a:xfrm>
          <a:prstGeom prst="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341994-6391-41A1-8261-02125DAF57DF}"/>
              </a:ext>
            </a:extLst>
          </p:cNvPr>
          <p:cNvSpPr txBox="1"/>
          <p:nvPr/>
        </p:nvSpPr>
        <p:spPr>
          <a:xfrm>
            <a:off x="9171136" y="4462787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i</a:t>
            </a:r>
            <a:endParaRPr lang="en-US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054E975-A089-4D65-AC11-4B6566B966A3}"/>
              </a:ext>
            </a:extLst>
          </p:cNvPr>
          <p:cNvCxnSpPr>
            <a:cxnSpLocks/>
          </p:cNvCxnSpPr>
          <p:nvPr/>
        </p:nvCxnSpPr>
        <p:spPr>
          <a:xfrm rot="16200000">
            <a:off x="9123404" y="5124783"/>
            <a:ext cx="0" cy="13717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9A2EA69-A759-4327-A8B8-3500F87C3EFD}"/>
              </a:ext>
            </a:extLst>
          </p:cNvPr>
          <p:cNvCxnSpPr>
            <a:cxnSpLocks/>
          </p:cNvCxnSpPr>
          <p:nvPr/>
        </p:nvCxnSpPr>
        <p:spPr>
          <a:xfrm>
            <a:off x="9123913" y="4319756"/>
            <a:ext cx="9547" cy="88678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B51BF65-9695-4854-952E-F2779D1C3473}"/>
              </a:ext>
            </a:extLst>
          </p:cNvPr>
          <p:cNvCxnSpPr>
            <a:cxnSpLocks/>
          </p:cNvCxnSpPr>
          <p:nvPr/>
        </p:nvCxnSpPr>
        <p:spPr>
          <a:xfrm flipV="1">
            <a:off x="9058966" y="4307644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771BD91-3114-473C-9CAF-054A7E37FFC0}"/>
              </a:ext>
            </a:extLst>
          </p:cNvPr>
          <p:cNvCxnSpPr>
            <a:cxnSpLocks/>
          </p:cNvCxnSpPr>
          <p:nvPr/>
        </p:nvCxnSpPr>
        <p:spPr>
          <a:xfrm>
            <a:off x="4749854" y="5583158"/>
            <a:ext cx="408700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F361E3C-C5C0-4633-8BDB-A8D4AC4F70BC}"/>
              </a:ext>
            </a:extLst>
          </p:cNvPr>
          <p:cNvCxnSpPr>
            <a:cxnSpLocks/>
          </p:cNvCxnSpPr>
          <p:nvPr/>
        </p:nvCxnSpPr>
        <p:spPr>
          <a:xfrm>
            <a:off x="4749854" y="5526882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5452D5F-FF8C-4CEF-A97B-3866B0F44B82}"/>
              </a:ext>
            </a:extLst>
          </p:cNvPr>
          <p:cNvCxnSpPr>
            <a:cxnSpLocks/>
          </p:cNvCxnSpPr>
          <p:nvPr/>
        </p:nvCxnSpPr>
        <p:spPr>
          <a:xfrm>
            <a:off x="8830049" y="5521715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8C257ABE-5977-4426-B63D-42F228FDFC94}"/>
              </a:ext>
            </a:extLst>
          </p:cNvPr>
          <p:cNvSpPr/>
          <p:nvPr/>
        </p:nvSpPr>
        <p:spPr>
          <a:xfrm>
            <a:off x="6532364" y="5436759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i</a:t>
            </a:r>
            <a:endParaRPr lang="en-US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11B5632-CAA2-41F1-8187-9D956ACE4B11}"/>
              </a:ext>
            </a:extLst>
          </p:cNvPr>
          <p:cNvCxnSpPr>
            <a:cxnSpLocks/>
          </p:cNvCxnSpPr>
          <p:nvPr/>
        </p:nvCxnSpPr>
        <p:spPr>
          <a:xfrm>
            <a:off x="4611436" y="4292150"/>
            <a:ext cx="60565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260B335-73AB-4169-A542-9C2A2A5CFA9C}"/>
              </a:ext>
            </a:extLst>
          </p:cNvPr>
          <p:cNvCxnSpPr>
            <a:cxnSpLocks/>
          </p:cNvCxnSpPr>
          <p:nvPr/>
        </p:nvCxnSpPr>
        <p:spPr>
          <a:xfrm>
            <a:off x="4636353" y="2272472"/>
            <a:ext cx="0" cy="33332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D2613EDF-6E56-4099-9EE6-E551AA731224}"/>
              </a:ext>
            </a:extLst>
          </p:cNvPr>
          <p:cNvSpPr txBox="1"/>
          <p:nvPr/>
        </p:nvSpPr>
        <p:spPr>
          <a:xfrm>
            <a:off x="816663" y="2004782"/>
            <a:ext cx="3736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region where light came from: x</a:t>
            </a:r>
            <a:r>
              <a:rPr lang="en-US" baseline="-25000" dirty="0"/>
              <a:t>o</a:t>
            </a:r>
            <a:r>
              <a:rPr lang="en-US" dirty="0"/>
              <a:t> &gt; 0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9ECFDF0-88B3-4073-AA01-2B868A12E5D2}"/>
              </a:ext>
            </a:extLst>
          </p:cNvPr>
          <p:cNvSpPr txBox="1"/>
          <p:nvPr/>
        </p:nvSpPr>
        <p:spPr>
          <a:xfrm>
            <a:off x="4863824" y="2014072"/>
            <a:ext cx="301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region where light went: x</a:t>
            </a:r>
            <a:r>
              <a:rPr lang="en-US" baseline="-25000" dirty="0"/>
              <a:t>i</a:t>
            </a:r>
            <a:r>
              <a:rPr lang="en-US" dirty="0"/>
              <a:t> &gt; 0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A49C816-2BC6-4BB9-B08B-4EAC25A75BFF}"/>
              </a:ext>
            </a:extLst>
          </p:cNvPr>
          <p:cNvSpPr txBox="1"/>
          <p:nvPr/>
        </p:nvSpPr>
        <p:spPr>
          <a:xfrm>
            <a:off x="6575720" y="3260468"/>
            <a:ext cx="2311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when light rays intersect, </a:t>
            </a:r>
          </a:p>
          <a:p>
            <a:r>
              <a:rPr lang="en-US" sz="1600" dirty="0"/>
              <a:t>image is said to be </a:t>
            </a:r>
            <a:r>
              <a:rPr lang="en-US" sz="1600" i="1" dirty="0"/>
              <a:t>real</a:t>
            </a:r>
            <a:r>
              <a:rPr lang="en-US" sz="1600" dirty="0"/>
              <a:t>. </a:t>
            </a:r>
          </a:p>
        </p:txBody>
      </p:sp>
      <p:cxnSp>
        <p:nvCxnSpPr>
          <p:cNvPr id="100" name="Connector: Curved 99">
            <a:extLst>
              <a:ext uri="{FF2B5EF4-FFF2-40B4-BE49-F238E27FC236}">
                <a16:creationId xmlns:a16="http://schemas.microsoft.com/office/drawing/2014/main" id="{CC9ED6F5-046E-4C25-ADFF-AF2A8D8E65AF}"/>
              </a:ext>
            </a:extLst>
          </p:cNvPr>
          <p:cNvCxnSpPr>
            <a:cxnSpLocks/>
            <a:endCxn id="16" idx="1"/>
          </p:cNvCxnSpPr>
          <p:nvPr/>
        </p:nvCxnSpPr>
        <p:spPr>
          <a:xfrm rot="16200000" flipH="1">
            <a:off x="566781" y="3882874"/>
            <a:ext cx="358202" cy="24663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4F07BE8C-D76E-41D7-8933-1C85875F322A}"/>
              </a:ext>
            </a:extLst>
          </p:cNvPr>
          <p:cNvSpPr txBox="1"/>
          <p:nvPr/>
        </p:nvSpPr>
        <p:spPr>
          <a:xfrm>
            <a:off x="317408" y="3204482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object </a:t>
            </a:r>
          </a:p>
          <a:p>
            <a:r>
              <a:rPr lang="en-US" sz="1600" dirty="0"/>
              <a:t>height</a:t>
            </a:r>
            <a:endParaRPr lang="en-US" dirty="0"/>
          </a:p>
        </p:txBody>
      </p:sp>
      <p:cxnSp>
        <p:nvCxnSpPr>
          <p:cNvPr id="102" name="Connector: Curved 101">
            <a:extLst>
              <a:ext uri="{FF2B5EF4-FFF2-40B4-BE49-F238E27FC236}">
                <a16:creationId xmlns:a16="http://schemas.microsoft.com/office/drawing/2014/main" id="{0F4BCD56-22C3-4A85-ADA7-225F047F605A}"/>
              </a:ext>
            </a:extLst>
          </p:cNvPr>
          <p:cNvCxnSpPr>
            <a:cxnSpLocks/>
          </p:cNvCxnSpPr>
          <p:nvPr/>
        </p:nvCxnSpPr>
        <p:spPr>
          <a:xfrm rot="10800000">
            <a:off x="9588080" y="4729933"/>
            <a:ext cx="628697" cy="44150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24DB955D-ADCB-4EDB-9DFE-3BD6217F79C9}"/>
              </a:ext>
            </a:extLst>
          </p:cNvPr>
          <p:cNvSpPr txBox="1"/>
          <p:nvPr/>
        </p:nvSpPr>
        <p:spPr>
          <a:xfrm>
            <a:off x="10230551" y="4895887"/>
            <a:ext cx="75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</a:t>
            </a:r>
          </a:p>
          <a:p>
            <a:r>
              <a:rPr lang="en-US" sz="1600" dirty="0"/>
              <a:t>height </a:t>
            </a:r>
            <a:endParaRPr lang="en-US" dirty="0"/>
          </a:p>
        </p:txBody>
      </p:sp>
      <p:cxnSp>
        <p:nvCxnSpPr>
          <p:cNvPr id="107" name="Connector: Curved 106">
            <a:extLst>
              <a:ext uri="{FF2B5EF4-FFF2-40B4-BE49-F238E27FC236}">
                <a16:creationId xmlns:a16="http://schemas.microsoft.com/office/drawing/2014/main" id="{0959453B-976E-46A3-B0ED-BA52071BF2D4}"/>
              </a:ext>
            </a:extLst>
          </p:cNvPr>
          <p:cNvCxnSpPr/>
          <p:nvPr/>
        </p:nvCxnSpPr>
        <p:spPr>
          <a:xfrm flipV="1">
            <a:off x="2859926" y="5903054"/>
            <a:ext cx="328531" cy="30319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D50AAF5-3884-46D8-BD31-F38800DC6CF3}"/>
              </a:ext>
            </a:extLst>
          </p:cNvPr>
          <p:cNvSpPr txBox="1"/>
          <p:nvPr/>
        </p:nvSpPr>
        <p:spPr>
          <a:xfrm>
            <a:off x="2002914" y="6221904"/>
            <a:ext cx="1447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object distance</a:t>
            </a:r>
          </a:p>
        </p:txBody>
      </p:sp>
      <p:cxnSp>
        <p:nvCxnSpPr>
          <p:cNvPr id="110" name="Connector: Curved 109">
            <a:extLst>
              <a:ext uri="{FF2B5EF4-FFF2-40B4-BE49-F238E27FC236}">
                <a16:creationId xmlns:a16="http://schemas.microsoft.com/office/drawing/2014/main" id="{2CF26AE4-CEFF-45D4-A5E2-DEB02B40684C}"/>
              </a:ext>
            </a:extLst>
          </p:cNvPr>
          <p:cNvCxnSpPr/>
          <p:nvPr/>
        </p:nvCxnSpPr>
        <p:spPr>
          <a:xfrm flipV="1">
            <a:off x="6254879" y="5909107"/>
            <a:ext cx="320841" cy="30319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1D3D767C-92A8-4EE3-A8FA-E64F0BBC0891}"/>
              </a:ext>
            </a:extLst>
          </p:cNvPr>
          <p:cNvSpPr txBox="1"/>
          <p:nvPr/>
        </p:nvSpPr>
        <p:spPr>
          <a:xfrm>
            <a:off x="5540645" y="6240297"/>
            <a:ext cx="1428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image distance</a:t>
            </a:r>
            <a:endParaRPr lang="en-US" dirty="0"/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0734B0DD-FA89-4ABB-9085-6B8F98C7AA69}"/>
              </a:ext>
            </a:extLst>
          </p:cNvPr>
          <p:cNvCxnSpPr>
            <a:cxnSpLocks/>
          </p:cNvCxnSpPr>
          <p:nvPr/>
        </p:nvCxnSpPr>
        <p:spPr>
          <a:xfrm flipV="1">
            <a:off x="8860189" y="3588369"/>
            <a:ext cx="441031" cy="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B634CFDA-E255-4465-91D5-D5E84DEFCC27}"/>
              </a:ext>
            </a:extLst>
          </p:cNvPr>
          <p:cNvSpPr txBox="1"/>
          <p:nvPr/>
        </p:nvSpPr>
        <p:spPr>
          <a:xfrm>
            <a:off x="9433453" y="3242317"/>
            <a:ext cx="2138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</a:t>
            </a:r>
            <a:r>
              <a:rPr lang="en-US" sz="1600" baseline="-25000" dirty="0"/>
              <a:t>i</a:t>
            </a:r>
            <a:r>
              <a:rPr lang="en-US" sz="1600" dirty="0"/>
              <a:t> is </a:t>
            </a:r>
            <a:r>
              <a:rPr lang="en-US" sz="1600" i="1" dirty="0"/>
              <a:t>necessarily</a:t>
            </a:r>
            <a:r>
              <a:rPr lang="en-US" sz="1600" dirty="0"/>
              <a:t> positive</a:t>
            </a:r>
          </a:p>
          <a:p>
            <a:r>
              <a:rPr lang="en-US" sz="1600" dirty="0"/>
              <a:t>for a real image</a:t>
            </a:r>
            <a:endParaRPr lang="en-US" dirty="0"/>
          </a:p>
        </p:txBody>
      </p:sp>
      <p:graphicFrame>
        <p:nvGraphicFramePr>
          <p:cNvPr id="117" name="Object 116">
            <a:extLst>
              <a:ext uri="{FF2B5EF4-FFF2-40B4-BE49-F238E27FC236}">
                <a16:creationId xmlns:a16="http://schemas.microsoft.com/office/drawing/2014/main" id="{2D635E3B-B23B-44A7-9489-5BD3516D21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80348"/>
              </p:ext>
            </p:extLst>
          </p:nvPr>
        </p:nvGraphicFramePr>
        <p:xfrm>
          <a:off x="11130285" y="4006191"/>
          <a:ext cx="990966" cy="79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Bitmap Image" r:id="rId4" imgW="2766240" imgH="2225160" progId="Paint.Picture">
                  <p:embed/>
                </p:oleObj>
              </mc:Choice>
              <mc:Fallback>
                <p:oleObj name="Bitmap Image" r:id="rId4" imgW="2766240" imgH="222516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F8FB041-AC6E-4352-919A-87DF12563B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0285" y="4006191"/>
                        <a:ext cx="990966" cy="7971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22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/>
      <p:bldP spid="60" grpId="0"/>
      <p:bldP spid="88" grpId="0"/>
      <p:bldP spid="90" grpId="0"/>
      <p:bldP spid="96" grpId="0"/>
      <p:bldP spid="105" grpId="0"/>
      <p:bldP spid="111" grpId="0"/>
      <p:bldP spid="1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4F9602E-6DC8-4B77-BD81-256966601FF3}"/>
              </a:ext>
            </a:extLst>
          </p:cNvPr>
          <p:cNvSpPr txBox="1">
            <a:spLocks/>
          </p:cNvSpPr>
          <p:nvPr/>
        </p:nvSpPr>
        <p:spPr>
          <a:xfrm>
            <a:off x="1524000" y="314398"/>
            <a:ext cx="9144000" cy="557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FA91B1-C059-477A-A135-1679BA4A86DD}"/>
              </a:ext>
            </a:extLst>
          </p:cNvPr>
          <p:cNvSpPr/>
          <p:nvPr/>
        </p:nvSpPr>
        <p:spPr>
          <a:xfrm>
            <a:off x="4053542" y="3379307"/>
            <a:ext cx="660401" cy="23876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17E5C03-53CD-464B-A511-C99724430306}"/>
              </a:ext>
            </a:extLst>
          </p:cNvPr>
          <p:cNvCxnSpPr>
            <a:cxnSpLocks/>
          </p:cNvCxnSpPr>
          <p:nvPr/>
        </p:nvCxnSpPr>
        <p:spPr>
          <a:xfrm>
            <a:off x="372185" y="2269813"/>
            <a:ext cx="9611742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Arrow: Up 6">
            <a:extLst>
              <a:ext uri="{FF2B5EF4-FFF2-40B4-BE49-F238E27FC236}">
                <a16:creationId xmlns:a16="http://schemas.microsoft.com/office/drawing/2014/main" id="{501AF962-2819-4724-865A-C380679252A2}"/>
              </a:ext>
            </a:extLst>
          </p:cNvPr>
          <p:cNvSpPr/>
          <p:nvPr/>
        </p:nvSpPr>
        <p:spPr>
          <a:xfrm>
            <a:off x="1218115" y="3690198"/>
            <a:ext cx="335280" cy="1502112"/>
          </a:xfrm>
          <a:prstGeom prst="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2C4AC3E-59DD-4BAD-AB24-413CD6B5894E}"/>
              </a:ext>
            </a:extLst>
          </p:cNvPr>
          <p:cNvCxnSpPr>
            <a:cxnSpLocks/>
          </p:cNvCxnSpPr>
          <p:nvPr/>
        </p:nvCxnSpPr>
        <p:spPr>
          <a:xfrm>
            <a:off x="1393132" y="6055108"/>
            <a:ext cx="299490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7925559-5CA3-4FD8-8BA9-41312E3511B3}"/>
              </a:ext>
            </a:extLst>
          </p:cNvPr>
          <p:cNvCxnSpPr>
            <a:cxnSpLocks/>
          </p:cNvCxnSpPr>
          <p:nvPr/>
        </p:nvCxnSpPr>
        <p:spPr>
          <a:xfrm>
            <a:off x="1393671" y="5969853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67D658-391E-443B-A2BD-CB4F3E6824C9}"/>
              </a:ext>
            </a:extLst>
          </p:cNvPr>
          <p:cNvCxnSpPr/>
          <p:nvPr/>
        </p:nvCxnSpPr>
        <p:spPr>
          <a:xfrm>
            <a:off x="4388721" y="5959887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7DB0C86-F38A-47AD-8B81-B0485B8741FC}"/>
              </a:ext>
            </a:extLst>
          </p:cNvPr>
          <p:cNvSpPr txBox="1"/>
          <p:nvPr/>
        </p:nvSpPr>
        <p:spPr>
          <a:xfrm>
            <a:off x="567638" y="4211072"/>
            <a:ext cx="500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24F754-33AE-4C37-BF76-278BB3DE3AC3}"/>
              </a:ext>
            </a:extLst>
          </p:cNvPr>
          <p:cNvCxnSpPr>
            <a:cxnSpLocks/>
          </p:cNvCxnSpPr>
          <p:nvPr/>
        </p:nvCxnSpPr>
        <p:spPr>
          <a:xfrm rot="16200000">
            <a:off x="1042361" y="5112608"/>
            <a:ext cx="0" cy="137173"/>
          </a:xfrm>
          <a:prstGeom prst="line">
            <a:avLst/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9BC93F6-98BA-4FE1-8901-BE2F2BDF740B}"/>
              </a:ext>
            </a:extLst>
          </p:cNvPr>
          <p:cNvCxnSpPr>
            <a:cxnSpLocks/>
          </p:cNvCxnSpPr>
          <p:nvPr/>
        </p:nvCxnSpPr>
        <p:spPr>
          <a:xfrm flipH="1">
            <a:off x="1038723" y="3680258"/>
            <a:ext cx="3964" cy="148084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B1892F-6528-479C-A7C8-5B13860F581E}"/>
              </a:ext>
            </a:extLst>
          </p:cNvPr>
          <p:cNvCxnSpPr>
            <a:cxnSpLocks/>
          </p:cNvCxnSpPr>
          <p:nvPr/>
        </p:nvCxnSpPr>
        <p:spPr>
          <a:xfrm flipV="1">
            <a:off x="983504" y="3674579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D9AF124-8EF1-455C-B927-788286AD7897}"/>
              </a:ext>
            </a:extLst>
          </p:cNvPr>
          <p:cNvSpPr txBox="1"/>
          <p:nvPr/>
        </p:nvSpPr>
        <p:spPr>
          <a:xfrm>
            <a:off x="2658307" y="5979086"/>
            <a:ext cx="457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o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87DB5EF-28B6-4D24-84EC-C218AF60231F}"/>
              </a:ext>
            </a:extLst>
          </p:cNvPr>
          <p:cNvCxnSpPr>
            <a:cxnSpLocks/>
            <a:stCxn id="7" idx="0"/>
          </p:cNvCxnSpPr>
          <p:nvPr/>
        </p:nvCxnSpPr>
        <p:spPr>
          <a:xfrm>
            <a:off x="1385755" y="3690198"/>
            <a:ext cx="3002280" cy="4775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E998FB-A4E5-43B3-95B6-B77AB46E9A90}"/>
              </a:ext>
            </a:extLst>
          </p:cNvPr>
          <p:cNvCxnSpPr>
            <a:cxnSpLocks/>
          </p:cNvCxnSpPr>
          <p:nvPr/>
        </p:nvCxnSpPr>
        <p:spPr>
          <a:xfrm flipV="1">
            <a:off x="4388035" y="3240154"/>
            <a:ext cx="4601376" cy="927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F30EA1-4EBC-456E-A484-4F8F6BB72B4B}"/>
              </a:ext>
            </a:extLst>
          </p:cNvPr>
          <p:cNvCxnSpPr>
            <a:cxnSpLocks/>
          </p:cNvCxnSpPr>
          <p:nvPr/>
        </p:nvCxnSpPr>
        <p:spPr>
          <a:xfrm>
            <a:off x="1396601" y="3695334"/>
            <a:ext cx="2987142" cy="1004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51BF6C1-DD58-4086-8279-8771F84DB507}"/>
              </a:ext>
            </a:extLst>
          </p:cNvPr>
          <p:cNvCxnSpPr>
            <a:cxnSpLocks/>
          </p:cNvCxnSpPr>
          <p:nvPr/>
        </p:nvCxnSpPr>
        <p:spPr>
          <a:xfrm flipV="1">
            <a:off x="4360860" y="2812771"/>
            <a:ext cx="2122276" cy="990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D1C40E1-D470-4FA0-A647-E8B8DD3A96C9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385755" y="5192310"/>
            <a:ext cx="2951933" cy="4062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9850AD-D2E4-43BD-85DB-8B11CDCC46BA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385755" y="5192310"/>
            <a:ext cx="2975105" cy="10708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4EB5AF4-FF29-4BEF-B7DE-909AB484FE2E}"/>
              </a:ext>
            </a:extLst>
          </p:cNvPr>
          <p:cNvCxnSpPr>
            <a:cxnSpLocks/>
          </p:cNvCxnSpPr>
          <p:nvPr/>
        </p:nvCxnSpPr>
        <p:spPr>
          <a:xfrm>
            <a:off x="4298744" y="5287617"/>
            <a:ext cx="5685183" cy="72549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Arrow: Up 22">
            <a:extLst>
              <a:ext uri="{FF2B5EF4-FFF2-40B4-BE49-F238E27FC236}">
                <a16:creationId xmlns:a16="http://schemas.microsoft.com/office/drawing/2014/main" id="{7C7FC646-CA01-47BD-8898-36E748893973}"/>
              </a:ext>
            </a:extLst>
          </p:cNvPr>
          <p:cNvSpPr/>
          <p:nvPr/>
        </p:nvSpPr>
        <p:spPr>
          <a:xfrm rot="10800000" flipV="1">
            <a:off x="2922854" y="4394661"/>
            <a:ext cx="335280" cy="726469"/>
          </a:xfrm>
          <a:prstGeom prst="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F20675-AF3D-4349-B339-90157F2E4BF5}"/>
              </a:ext>
            </a:extLst>
          </p:cNvPr>
          <p:cNvSpPr txBox="1"/>
          <p:nvPr/>
        </p:nvSpPr>
        <p:spPr>
          <a:xfrm>
            <a:off x="2516599" y="4431274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</a:t>
            </a:r>
            <a:r>
              <a:rPr lang="en-US" sz="2800" baseline="-25000" dirty="0"/>
              <a:t>i</a:t>
            </a:r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631FDA6-4E89-4EB9-BC1B-2A1C3EBDF976}"/>
              </a:ext>
            </a:extLst>
          </p:cNvPr>
          <p:cNvCxnSpPr>
            <a:cxnSpLocks/>
          </p:cNvCxnSpPr>
          <p:nvPr/>
        </p:nvCxnSpPr>
        <p:spPr>
          <a:xfrm rot="16200000">
            <a:off x="2915978" y="5068887"/>
            <a:ext cx="0" cy="137173"/>
          </a:xfrm>
          <a:prstGeom prst="line">
            <a:avLst/>
          </a:prstGeom>
          <a:ln w="222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426F96D-3ED3-4FD1-BCE6-71AC88FFAE96}"/>
              </a:ext>
            </a:extLst>
          </p:cNvPr>
          <p:cNvCxnSpPr>
            <a:cxnSpLocks/>
          </p:cNvCxnSpPr>
          <p:nvPr/>
        </p:nvCxnSpPr>
        <p:spPr>
          <a:xfrm>
            <a:off x="2907223" y="4394753"/>
            <a:ext cx="0" cy="74980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CA0A105-D620-4127-A647-BF7C5CED485D}"/>
              </a:ext>
            </a:extLst>
          </p:cNvPr>
          <p:cNvCxnSpPr>
            <a:cxnSpLocks/>
          </p:cNvCxnSpPr>
          <p:nvPr/>
        </p:nvCxnSpPr>
        <p:spPr>
          <a:xfrm flipV="1">
            <a:off x="2846912" y="4409508"/>
            <a:ext cx="110439" cy="157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83DE08D-1CCD-4AB6-8C5E-89C75697EF77}"/>
              </a:ext>
            </a:extLst>
          </p:cNvPr>
          <p:cNvCxnSpPr>
            <a:cxnSpLocks/>
          </p:cNvCxnSpPr>
          <p:nvPr/>
        </p:nvCxnSpPr>
        <p:spPr>
          <a:xfrm>
            <a:off x="3115483" y="5838028"/>
            <a:ext cx="1261101" cy="1405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4745D84-97FB-452F-B9C1-14AA7AF6E4E4}"/>
              </a:ext>
            </a:extLst>
          </p:cNvPr>
          <p:cNvCxnSpPr>
            <a:cxnSpLocks/>
          </p:cNvCxnSpPr>
          <p:nvPr/>
        </p:nvCxnSpPr>
        <p:spPr>
          <a:xfrm>
            <a:off x="4390434" y="5768070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E12C2CC-6A4F-4EE7-AFB6-B3CCD2249D23}"/>
              </a:ext>
            </a:extLst>
          </p:cNvPr>
          <p:cNvCxnSpPr>
            <a:cxnSpLocks/>
          </p:cNvCxnSpPr>
          <p:nvPr/>
        </p:nvCxnSpPr>
        <p:spPr>
          <a:xfrm>
            <a:off x="3124749" y="5759635"/>
            <a:ext cx="0" cy="13717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9FD9CFF8-4123-4BB7-8B13-8B3EFFD15496}"/>
              </a:ext>
            </a:extLst>
          </p:cNvPr>
          <p:cNvSpPr/>
          <p:nvPr/>
        </p:nvSpPr>
        <p:spPr>
          <a:xfrm>
            <a:off x="3316555" y="5350408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x</a:t>
            </a:r>
            <a:r>
              <a:rPr lang="en-US" sz="2800" baseline="-25000" dirty="0"/>
              <a:t>i</a:t>
            </a:r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65074FA-B796-4104-8DD0-9E8948146AEF}"/>
              </a:ext>
            </a:extLst>
          </p:cNvPr>
          <p:cNvCxnSpPr>
            <a:cxnSpLocks/>
          </p:cNvCxnSpPr>
          <p:nvPr/>
        </p:nvCxnSpPr>
        <p:spPr>
          <a:xfrm>
            <a:off x="4298744" y="5595081"/>
            <a:ext cx="3190048" cy="11357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2EBAC13-6D02-40FB-BA09-A6E099687DDD}"/>
              </a:ext>
            </a:extLst>
          </p:cNvPr>
          <p:cNvCxnSpPr>
            <a:cxnSpLocks/>
          </p:cNvCxnSpPr>
          <p:nvPr/>
        </p:nvCxnSpPr>
        <p:spPr>
          <a:xfrm>
            <a:off x="4360860" y="2104731"/>
            <a:ext cx="0" cy="33332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6D38E3F-62F5-44ED-90BE-8BFF07032986}"/>
              </a:ext>
            </a:extLst>
          </p:cNvPr>
          <p:cNvSpPr txBox="1"/>
          <p:nvPr/>
        </p:nvSpPr>
        <p:spPr>
          <a:xfrm>
            <a:off x="624454" y="1838263"/>
            <a:ext cx="3588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region where light came from: x</a:t>
            </a:r>
            <a:r>
              <a:rPr lang="en-US" baseline="-25000" dirty="0"/>
              <a:t>o</a:t>
            </a:r>
            <a:r>
              <a:rPr lang="en-US" dirty="0"/>
              <a:t> &gt; 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6FDCA8-438F-4970-920D-EA61CF24F7C3}"/>
              </a:ext>
            </a:extLst>
          </p:cNvPr>
          <p:cNvSpPr txBox="1"/>
          <p:nvPr/>
        </p:nvSpPr>
        <p:spPr>
          <a:xfrm>
            <a:off x="4824915" y="1846331"/>
            <a:ext cx="301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region where light went: x</a:t>
            </a:r>
            <a:r>
              <a:rPr lang="en-US" baseline="-25000" dirty="0"/>
              <a:t>i</a:t>
            </a:r>
            <a:r>
              <a:rPr lang="en-US" dirty="0"/>
              <a:t> &gt; 0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A2CD1A8-6DAE-4D8D-98A8-199155A124D0}"/>
              </a:ext>
            </a:extLst>
          </p:cNvPr>
          <p:cNvCxnSpPr>
            <a:cxnSpLocks/>
          </p:cNvCxnSpPr>
          <p:nvPr/>
        </p:nvCxnSpPr>
        <p:spPr>
          <a:xfrm flipV="1">
            <a:off x="2276960" y="3780180"/>
            <a:ext cx="2122276" cy="990072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C0466D2-A962-4F1C-86ED-AFE5EAAF12AA}"/>
              </a:ext>
            </a:extLst>
          </p:cNvPr>
          <p:cNvCxnSpPr>
            <a:cxnSpLocks/>
          </p:cNvCxnSpPr>
          <p:nvPr/>
        </p:nvCxnSpPr>
        <p:spPr>
          <a:xfrm flipV="1">
            <a:off x="2086708" y="4167810"/>
            <a:ext cx="2314150" cy="468469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14E98C5-055A-4023-9812-AE219E81E4DC}"/>
              </a:ext>
            </a:extLst>
          </p:cNvPr>
          <p:cNvCxnSpPr>
            <a:cxnSpLocks/>
          </p:cNvCxnSpPr>
          <p:nvPr/>
        </p:nvCxnSpPr>
        <p:spPr>
          <a:xfrm>
            <a:off x="1635671" y="4966070"/>
            <a:ext cx="2703609" cy="326301"/>
          </a:xfrm>
          <a:prstGeom prst="straightConnector1">
            <a:avLst/>
          </a:prstGeom>
          <a:ln>
            <a:solidFill>
              <a:srgbClr val="7030A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BEE692F-9FB1-447C-8051-6D293109C562}"/>
              </a:ext>
            </a:extLst>
          </p:cNvPr>
          <p:cNvCxnSpPr>
            <a:cxnSpLocks/>
          </p:cNvCxnSpPr>
          <p:nvPr/>
        </p:nvCxnSpPr>
        <p:spPr>
          <a:xfrm>
            <a:off x="1665240" y="4636279"/>
            <a:ext cx="2641681" cy="95880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7399E7C-5B29-4B49-BEA8-E75617CF0D3B}"/>
              </a:ext>
            </a:extLst>
          </p:cNvPr>
          <p:cNvSpPr txBox="1"/>
          <p:nvPr/>
        </p:nvSpPr>
        <p:spPr>
          <a:xfrm>
            <a:off x="6280153" y="3900803"/>
            <a:ext cx="4967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When light rays don’t </a:t>
            </a:r>
            <a:r>
              <a:rPr lang="en-US" sz="1600" i="1" dirty="0"/>
              <a:t>actually</a:t>
            </a:r>
            <a:r>
              <a:rPr lang="en-US" sz="1600" dirty="0"/>
              <a:t> intersect to form an image,</a:t>
            </a:r>
          </a:p>
          <a:p>
            <a:r>
              <a:rPr lang="en-US" sz="1600" dirty="0"/>
              <a:t>then image is said to be </a:t>
            </a:r>
            <a:r>
              <a:rPr lang="en-US" sz="1600" i="1" dirty="0"/>
              <a:t>virtual</a:t>
            </a:r>
            <a:r>
              <a:rPr lang="en-US" sz="1600" dirty="0"/>
              <a:t>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F833091-22AB-4E0E-9C52-18EB04CEB848}"/>
              </a:ext>
            </a:extLst>
          </p:cNvPr>
          <p:cNvSpPr txBox="1"/>
          <p:nvPr/>
        </p:nvSpPr>
        <p:spPr>
          <a:xfrm>
            <a:off x="6342795" y="4887057"/>
            <a:ext cx="3804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</a:t>
            </a:r>
            <a:r>
              <a:rPr lang="en-US" sz="1600" baseline="-25000" dirty="0"/>
              <a:t>i</a:t>
            </a:r>
            <a:r>
              <a:rPr lang="en-US" sz="1600" dirty="0"/>
              <a:t> is </a:t>
            </a:r>
            <a:r>
              <a:rPr lang="en-US" sz="1600" i="1" dirty="0"/>
              <a:t>necessarily</a:t>
            </a:r>
            <a:r>
              <a:rPr lang="en-US" sz="1600" dirty="0"/>
              <a:t> negative for a virtual image.</a:t>
            </a:r>
            <a:endParaRPr lang="en-US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70BF2CC-2517-4218-94FE-A00099702B6C}"/>
              </a:ext>
            </a:extLst>
          </p:cNvPr>
          <p:cNvCxnSpPr>
            <a:cxnSpLocks/>
          </p:cNvCxnSpPr>
          <p:nvPr/>
        </p:nvCxnSpPr>
        <p:spPr>
          <a:xfrm>
            <a:off x="8245271" y="4562016"/>
            <a:ext cx="0" cy="2958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3574214-C7F0-4E17-A8E7-85AA8CDBD1AA}"/>
              </a:ext>
            </a:extLst>
          </p:cNvPr>
          <p:cNvSpPr txBox="1"/>
          <p:nvPr/>
        </p:nvSpPr>
        <p:spPr>
          <a:xfrm>
            <a:off x="436372" y="953372"/>
            <a:ext cx="11544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possibility is that the light rays don’t actually converge after having passed through/off of the optical instrument.</a:t>
            </a:r>
          </a:p>
          <a:p>
            <a:r>
              <a:rPr lang="en-US" dirty="0"/>
              <a:t>Nothing really changes vis a vis the definitions or sign conventions.</a:t>
            </a:r>
          </a:p>
        </p:txBody>
      </p:sp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E94761B2-DEE9-4BB7-A12C-6FBAA1AF49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731310"/>
              </p:ext>
            </p:extLst>
          </p:nvPr>
        </p:nvGraphicFramePr>
        <p:xfrm>
          <a:off x="11065696" y="4223141"/>
          <a:ext cx="990966" cy="797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Bitmap Image" r:id="rId3" imgW="2766240" imgH="2225160" progId="Paint.Picture">
                  <p:embed/>
                </p:oleObj>
              </mc:Choice>
              <mc:Fallback>
                <p:oleObj name="Bitmap Image" r:id="rId3" imgW="2766240" imgH="2225160" progId="Paint.Picture">
                  <p:embed/>
                  <p:pic>
                    <p:nvPicPr>
                      <p:cNvPr id="117" name="Object 116">
                        <a:extLst>
                          <a:ext uri="{FF2B5EF4-FFF2-40B4-BE49-F238E27FC236}">
                            <a16:creationId xmlns:a16="http://schemas.microsoft.com/office/drawing/2014/main" id="{2D635E3B-B23B-44A7-9489-5BD3516D21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65696" y="4223141"/>
                        <a:ext cx="990966" cy="7971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429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31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E53B-7E06-4FC3-8B80-92C5EBD3B28E}"/>
              </a:ext>
            </a:extLst>
          </p:cNvPr>
          <p:cNvSpPr txBox="1">
            <a:spLocks/>
          </p:cNvSpPr>
          <p:nvPr/>
        </p:nvSpPr>
        <p:spPr>
          <a:xfrm>
            <a:off x="1524000" y="314398"/>
            <a:ext cx="9144000" cy="557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u="sng" dirty="0">
                <a:latin typeface="+mn-lt"/>
              </a:rPr>
              <a:t>E. Images</a:t>
            </a:r>
            <a:endParaRPr lang="en-US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E76D9-D9F9-426A-AB65-ECE56F07065A}"/>
              </a:ext>
            </a:extLst>
          </p:cNvPr>
          <p:cNvSpPr txBox="1"/>
          <p:nvPr/>
        </p:nvSpPr>
        <p:spPr>
          <a:xfrm>
            <a:off x="1524000" y="1062892"/>
            <a:ext cx="9623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Generally, we’ll be interested in four characteristics of the images created by these optical devices….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402A14-7D35-4897-80F1-F202F5C98248}"/>
              </a:ext>
            </a:extLst>
          </p:cNvPr>
          <p:cNvSpPr txBox="1"/>
          <p:nvPr/>
        </p:nvSpPr>
        <p:spPr>
          <a:xfrm>
            <a:off x="1638743" y="1623368"/>
            <a:ext cx="7297126" cy="1200329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Nature of the image: real or virtual.</a:t>
            </a:r>
          </a:p>
          <a:p>
            <a:pPr marL="342900" indent="-342900">
              <a:buAutoNum type="arabicPeriod"/>
            </a:pPr>
            <a:r>
              <a:rPr lang="en-US" dirty="0"/>
              <a:t>Location of the image, x</a:t>
            </a:r>
            <a:r>
              <a:rPr lang="en-US" baseline="-25000" dirty="0"/>
              <a:t>i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Size of the image, h</a:t>
            </a:r>
            <a:r>
              <a:rPr lang="en-US" baseline="-25000" dirty="0"/>
              <a:t>i</a:t>
            </a:r>
            <a:r>
              <a:rPr lang="en-US" dirty="0"/>
              <a:t> and associated magnification: m = h</a:t>
            </a:r>
            <a:r>
              <a:rPr lang="en-US" baseline="-25000" dirty="0"/>
              <a:t>i</a:t>
            </a:r>
            <a:r>
              <a:rPr lang="en-US" dirty="0"/>
              <a:t>/h</a:t>
            </a:r>
            <a:r>
              <a:rPr lang="en-US" baseline="-25000" dirty="0"/>
              <a:t>o</a:t>
            </a:r>
            <a:r>
              <a:rPr lang="en-US" dirty="0"/>
              <a:t>.</a:t>
            </a:r>
          </a:p>
          <a:p>
            <a:pPr marL="342900" indent="-342900">
              <a:buAutoNum type="arabicPeriod"/>
            </a:pPr>
            <a:r>
              <a:rPr lang="en-US" dirty="0"/>
              <a:t>Apparent size of the image,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, and associated magnification m</a:t>
            </a:r>
            <a:r>
              <a:rPr lang="el-GR" baseline="-25000" dirty="0"/>
              <a:t>ϴ</a:t>
            </a:r>
            <a:r>
              <a:rPr lang="en-US" dirty="0"/>
              <a:t> =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/</a:t>
            </a:r>
            <a:r>
              <a:rPr lang="el-GR" dirty="0"/>
              <a:t>ϴ</a:t>
            </a:r>
            <a:r>
              <a:rPr lang="en-US" baseline="-25000" dirty="0"/>
              <a:t>o</a:t>
            </a:r>
            <a:r>
              <a:rPr lang="en-US" dirty="0"/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4C8D06-6C10-4FA7-AB43-62D52C779416}"/>
              </a:ext>
            </a:extLst>
          </p:cNvPr>
          <p:cNvSpPr txBox="1"/>
          <p:nvPr/>
        </p:nvSpPr>
        <p:spPr>
          <a:xfrm>
            <a:off x="1524000" y="3053019"/>
            <a:ext cx="10289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so we’ll investigate mirrors next, and see if we can predict these image properties, based on knowledge</a:t>
            </a:r>
          </a:p>
          <a:p>
            <a:r>
              <a:rPr lang="en-US" dirty="0"/>
              <a:t>of the object’s and mirror’s properties.</a:t>
            </a:r>
          </a:p>
        </p:txBody>
      </p:sp>
    </p:spTree>
    <p:extLst>
      <p:ext uri="{BB962C8B-B14F-4D97-AF65-F5344CB8AC3E}">
        <p14:creationId xmlns:p14="http://schemas.microsoft.com/office/powerpoint/2010/main" val="124246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467</Words>
  <Application>Microsoft Office PowerPoint</Application>
  <PresentationFormat>Widescreen</PresentationFormat>
  <Paragraphs>61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Bitmap Image</vt:lpstr>
      <vt:lpstr>Equation</vt:lpstr>
      <vt:lpstr>E. Images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 Images</dc:title>
  <dc:creator>Andrew Douglas</dc:creator>
  <cp:lastModifiedBy>Andrew Douglas</cp:lastModifiedBy>
  <cp:revision>31</cp:revision>
  <dcterms:created xsi:type="dcterms:W3CDTF">2018-05-07T04:38:10Z</dcterms:created>
  <dcterms:modified xsi:type="dcterms:W3CDTF">2018-05-09T00:59:00Z</dcterms:modified>
</cp:coreProperties>
</file>